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19" r:id="rId2"/>
    <p:sldMasterId id="2147483934" r:id="rId3"/>
  </p:sldMasterIdLst>
  <p:notesMasterIdLst>
    <p:notesMasterId r:id="rId10"/>
  </p:notesMasterIdLst>
  <p:handoutMasterIdLst>
    <p:handoutMasterId r:id="rId11"/>
  </p:handoutMasterIdLst>
  <p:sldIdLst>
    <p:sldId id="285" r:id="rId4"/>
    <p:sldId id="338" r:id="rId5"/>
    <p:sldId id="339" r:id="rId6"/>
    <p:sldId id="340" r:id="rId7"/>
    <p:sldId id="341" r:id="rId8"/>
    <p:sldId id="34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tchell Okum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9492" autoAdjust="0"/>
  </p:normalViewPr>
  <p:slideViewPr>
    <p:cSldViewPr snapToGrid="0">
      <p:cViewPr varScale="1">
        <p:scale>
          <a:sx n="99" d="100"/>
          <a:sy n="99" d="100"/>
        </p:scale>
        <p:origin x="-104" y="-26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2538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commentAuthors" Target="commentAuthors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700FC0-9E7A-4C53-8A3B-3C3C9A736C42}" type="datetimeFigureOut">
              <a:rPr lang="en-US" smtClean="0"/>
              <a:t>7/27/16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48944F-81ED-4843-A3E6-D41A69087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7142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F122B6-E47E-4A80-A9F3-23FD10D674FE}" type="datetimeFigureOut">
              <a:rPr lang="en-US" smtClean="0"/>
              <a:t>7/27/16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F1C5CE-222C-4659-9A99-B99FC42AF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527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2130428"/>
            <a:ext cx="10363200" cy="147002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Your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By First &amp; Last Name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pPr/>
              <a:t>7/27/16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44760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7/27/16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53550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7/27/16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27775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7/27/16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5890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7/27/16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676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7/27/16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97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pPr/>
              <a:t>7/27/16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550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pPr/>
              <a:t>7/27/16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775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pPr/>
              <a:t>7/27/16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890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2130428"/>
            <a:ext cx="10363200" cy="147002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Your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By First &amp; Last Name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7/27/16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44760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7/27/16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85676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7/27/16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9497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8" Type="http://schemas.openxmlformats.org/officeDocument/2006/relationships/image" Target="../media/image1.png"/><Relationship Id="rId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4" Type="http://schemas.openxmlformats.org/officeDocument/2006/relationships/slideLayout" Target="../slideLayouts/slideLayout10.xml"/><Relationship Id="rId5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2.xml"/><Relationship Id="rId7" Type="http://schemas.openxmlformats.org/officeDocument/2006/relationships/theme" Target="../theme/theme2.xml"/><Relationship Id="rId8" Type="http://schemas.openxmlformats.org/officeDocument/2006/relationships/image" Target="../media/image1.png"/><Relationship Id="rId9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2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BF3EA-1A78-4F07-BDC0-C8A1BD461199}" type="datetimeFigureOut">
              <a:rPr lang="en-US" smtClean="0"/>
              <a:pPr/>
              <a:t>7/27/16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9424" y="47448"/>
            <a:ext cx="964653" cy="964653"/>
          </a:xfrm>
          <a:prstGeom prst="rect">
            <a:avLst/>
          </a:prstGeom>
        </p:spPr>
      </p:pic>
      <p:pic>
        <p:nvPicPr>
          <p:cNvPr id="8" name="Picture 7" descr="IT All-Campus Workshop2016.pn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6" y="79375"/>
            <a:ext cx="1592992" cy="92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054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0" r:id="rId1"/>
    <p:sldLayoutId id="2147483921" r:id="rId2"/>
    <p:sldLayoutId id="2147483923" r:id="rId3"/>
    <p:sldLayoutId id="2147483924" r:id="rId4"/>
    <p:sldLayoutId id="2147483925" r:id="rId5"/>
    <p:sldLayoutId id="2147483926" r:id="rId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BF3EA-1A78-4F07-BDC0-C8A1BD46119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7/27/16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CF334-2D5C-4859-84A6-CA7E6E43FAE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9424" y="47448"/>
            <a:ext cx="964653" cy="964653"/>
          </a:xfrm>
          <a:prstGeom prst="rect">
            <a:avLst/>
          </a:prstGeom>
        </p:spPr>
      </p:pic>
      <p:pic>
        <p:nvPicPr>
          <p:cNvPr id="8" name="Picture 7" descr="IT All-Campus Workshop2016.pn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6" y="79375"/>
            <a:ext cx="1592992" cy="92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054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5" r:id="rId1"/>
    <p:sldLayoutId id="2147483936" r:id="rId2"/>
    <p:sldLayoutId id="2147483937" r:id="rId3"/>
    <p:sldLayoutId id="2147483938" r:id="rId4"/>
    <p:sldLayoutId id="2147483939" r:id="rId5"/>
    <p:sldLayoutId id="2147483940" r:id="rId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184506"/>
          </a:xfrm>
        </p:spPr>
        <p:txBody>
          <a:bodyPr>
            <a:normAutofit fontScale="90000"/>
          </a:bodyPr>
          <a:lstStyle/>
          <a:p>
            <a:r>
              <a:rPr lang="en-US" sz="6600" dirty="0" smtClean="0"/>
              <a:t/>
            </a:r>
            <a:br>
              <a:rPr lang="en-US" sz="6600" dirty="0" smtClean="0"/>
            </a:br>
            <a:r>
              <a:rPr lang="en-US" sz="6600" dirty="0"/>
              <a:t/>
            </a:r>
            <a:br>
              <a:rPr lang="en-US" sz="6600" dirty="0"/>
            </a:br>
            <a:r>
              <a:rPr lang="en-US" sz="6600" dirty="0" smtClean="0"/>
              <a:t>Cloud in Higher Education</a:t>
            </a:r>
            <a:br>
              <a:rPr lang="en-US" sz="6600" dirty="0" smtClean="0"/>
            </a:br>
            <a:r>
              <a:rPr lang="en-US" sz="6600" dirty="0"/>
              <a:t/>
            </a:r>
            <a:br>
              <a:rPr lang="en-US" sz="6600" dirty="0"/>
            </a:br>
            <a:r>
              <a:rPr lang="en-US" sz="6600" dirty="0" smtClean="0"/>
              <a:t/>
            </a:r>
            <a:br>
              <a:rPr lang="en-US" sz="6600" dirty="0" smtClean="0"/>
            </a:br>
            <a:r>
              <a:rPr lang="en-US" sz="3200" dirty="0" smtClean="0"/>
              <a:t>Bill </a:t>
            </a:r>
            <a:r>
              <a:rPr lang="en-US" sz="3200" dirty="0" err="1" smtClean="0"/>
              <a:t>Wrobleski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Director, Technology Infrastructure </a:t>
            </a:r>
            <a:br>
              <a:rPr lang="en-US" sz="3200" dirty="0" smtClean="0"/>
            </a:br>
            <a:r>
              <a:rPr lang="en-US" sz="3200" dirty="0" err="1" smtClean="0"/>
              <a:t>wrob@hawaii.edu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61703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75508"/>
          </a:xfrm>
        </p:spPr>
        <p:txBody>
          <a:bodyPr/>
          <a:lstStyle/>
          <a:p>
            <a:r>
              <a:rPr lang="en-US" b="1" dirty="0" smtClean="0"/>
              <a:t>Cloud Benefits?</a:t>
            </a:r>
            <a:endParaRPr lang="en-US" b="1" dirty="0"/>
          </a:p>
        </p:txBody>
      </p:sp>
      <p:sp>
        <p:nvSpPr>
          <p:cNvPr id="3" name="Shape 74"/>
          <p:cNvSpPr/>
          <p:nvPr/>
        </p:nvSpPr>
        <p:spPr>
          <a:xfrm>
            <a:off x="6409723" y="4995000"/>
            <a:ext cx="5188994" cy="1552799"/>
          </a:xfrm>
          <a:prstGeom prst="flowChartAlternateProcess">
            <a:avLst/>
          </a:prstGeom>
          <a:solidFill>
            <a:srgbClr val="D9D9D9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Shape 75"/>
          <p:cNvSpPr txBox="1"/>
          <p:nvPr/>
        </p:nvSpPr>
        <p:spPr>
          <a:xfrm>
            <a:off x="6409723" y="4995000"/>
            <a:ext cx="5188994" cy="1552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ctr">
              <a:spcAft>
                <a:spcPts val="1000"/>
              </a:spcAft>
              <a:buClr>
                <a:prstClr val="black"/>
              </a:buClr>
              <a:buSzPct val="39285"/>
              <a:buFont typeface="Arial"/>
              <a:buNone/>
            </a:pPr>
            <a:r>
              <a:rPr lang="en" sz="2800" b="1">
                <a:solidFill>
                  <a:prstClr val="black"/>
                </a:solidFill>
                <a:latin typeface="Francois One"/>
                <a:ea typeface="Francois One"/>
                <a:cs typeface="Francois One"/>
                <a:sym typeface="Francois One"/>
              </a:rPr>
              <a:t>More?</a:t>
            </a:r>
          </a:p>
        </p:txBody>
      </p:sp>
      <p:sp>
        <p:nvSpPr>
          <p:cNvPr id="5" name="Shape 76"/>
          <p:cNvSpPr/>
          <p:nvPr/>
        </p:nvSpPr>
        <p:spPr>
          <a:xfrm>
            <a:off x="706334" y="1454054"/>
            <a:ext cx="4968118" cy="1552799"/>
          </a:xfrm>
          <a:prstGeom prst="flowChartAlternateProcess">
            <a:avLst/>
          </a:prstGeom>
          <a:solidFill>
            <a:srgbClr val="A4C2F4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hape 77"/>
          <p:cNvSpPr txBox="1"/>
          <p:nvPr/>
        </p:nvSpPr>
        <p:spPr>
          <a:xfrm>
            <a:off x="706334" y="1454054"/>
            <a:ext cx="4968118" cy="1552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ctr">
              <a:spcAft>
                <a:spcPts val="1000"/>
              </a:spcAft>
            </a:pPr>
            <a:r>
              <a:rPr lang="en" sz="3000" b="1">
                <a:solidFill>
                  <a:prstClr val="black"/>
                </a:solidFill>
                <a:latin typeface="Francois One"/>
                <a:ea typeface="Francois One"/>
                <a:cs typeface="Francois One"/>
                <a:sym typeface="Francois One"/>
              </a:rPr>
              <a:t>Funding</a:t>
            </a:r>
          </a:p>
          <a:p>
            <a:pPr algn="ctr"/>
            <a:r>
              <a:rPr lang="en" sz="2200">
                <a:solidFill>
                  <a:prstClr val="black"/>
                </a:solidFill>
                <a:latin typeface="Calibri"/>
                <a:ea typeface="Calibri"/>
                <a:cs typeface="Calibri"/>
                <a:sym typeface="Calibri"/>
              </a:rPr>
              <a:t>Reduces need for</a:t>
            </a:r>
          </a:p>
          <a:p>
            <a:pPr algn="ctr"/>
            <a:r>
              <a:rPr lang="en" sz="2200">
                <a:solidFill>
                  <a:prstClr val="black"/>
                </a:solidFill>
                <a:latin typeface="Calibri"/>
                <a:ea typeface="Calibri"/>
                <a:cs typeface="Calibri"/>
                <a:sym typeface="Calibri"/>
              </a:rPr>
              <a:t>large capital outlays</a:t>
            </a:r>
          </a:p>
        </p:txBody>
      </p:sp>
      <p:sp>
        <p:nvSpPr>
          <p:cNvPr id="7" name="Shape 78"/>
          <p:cNvSpPr/>
          <p:nvPr/>
        </p:nvSpPr>
        <p:spPr>
          <a:xfrm>
            <a:off x="6371717" y="1448199"/>
            <a:ext cx="5189349" cy="1552799"/>
          </a:xfrm>
          <a:prstGeom prst="flowChartAlternateProcess">
            <a:avLst/>
          </a:prstGeom>
          <a:solidFill>
            <a:srgbClr val="B6D7A8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Shape 79"/>
          <p:cNvSpPr txBox="1"/>
          <p:nvPr/>
        </p:nvSpPr>
        <p:spPr>
          <a:xfrm>
            <a:off x="6371717" y="1448199"/>
            <a:ext cx="5189349" cy="1552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ctr">
              <a:spcAft>
                <a:spcPts val="1000"/>
              </a:spcAft>
            </a:pPr>
            <a:r>
              <a:rPr lang="en" sz="2800" b="1" dirty="0">
                <a:solidFill>
                  <a:prstClr val="black"/>
                </a:solidFill>
                <a:latin typeface="Francois One"/>
                <a:ea typeface="Francois One"/>
                <a:cs typeface="Francois One"/>
                <a:sym typeface="Francois One"/>
              </a:rPr>
              <a:t>Reduce Costs </a:t>
            </a:r>
          </a:p>
          <a:p>
            <a:pPr algn="ctr"/>
            <a:r>
              <a:rPr lang="en" sz="2200" dirty="0">
                <a:solidFill>
                  <a:prstClr val="black"/>
                </a:solidFill>
                <a:latin typeface="Calibri"/>
                <a:ea typeface="Calibri"/>
                <a:cs typeface="Calibri"/>
                <a:sym typeface="Calibri"/>
              </a:rPr>
              <a:t>Efficiency gained </a:t>
            </a:r>
            <a:r>
              <a:rPr lang="en" sz="2200" dirty="0" smtClean="0">
                <a:solidFill>
                  <a:prstClr val="black"/>
                </a:solidFill>
                <a:latin typeface="Calibri"/>
                <a:ea typeface="Calibri"/>
                <a:cs typeface="Calibri"/>
                <a:sym typeface="Calibri"/>
              </a:rPr>
              <a:t>through</a:t>
            </a:r>
            <a:r>
              <a:rPr lang="en-US" sz="2200" dirty="0" smtClean="0">
                <a:solidFill>
                  <a:prstClr val="black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2200" dirty="0" smtClean="0">
                <a:solidFill>
                  <a:prstClr val="black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2200" dirty="0" smtClean="0">
                <a:solidFill>
                  <a:prstClr val="black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en-US" sz="2200" dirty="0" smtClean="0">
                <a:solidFill>
                  <a:prstClr val="black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2200" dirty="0" smtClean="0">
                <a:solidFill>
                  <a:prstClr val="black"/>
                </a:solidFill>
                <a:latin typeface="Calibri"/>
                <a:ea typeface="Calibri"/>
                <a:cs typeface="Calibri"/>
                <a:sym typeface="Calibri"/>
              </a:rPr>
              <a:t>massive </a:t>
            </a:r>
            <a:r>
              <a:rPr lang="en" sz="2200" dirty="0">
                <a:solidFill>
                  <a:prstClr val="black"/>
                </a:solidFill>
                <a:latin typeface="Calibri"/>
                <a:ea typeface="Calibri"/>
                <a:cs typeface="Calibri"/>
                <a:sym typeface="Calibri"/>
              </a:rPr>
              <a:t>scale of large providers</a:t>
            </a:r>
          </a:p>
        </p:txBody>
      </p:sp>
      <p:sp>
        <p:nvSpPr>
          <p:cNvPr id="9" name="Shape 80"/>
          <p:cNvSpPr/>
          <p:nvPr/>
        </p:nvSpPr>
        <p:spPr>
          <a:xfrm>
            <a:off x="706224" y="3226021"/>
            <a:ext cx="4968118" cy="1552799"/>
          </a:xfrm>
          <a:prstGeom prst="flowChartAlternateProcess">
            <a:avLst/>
          </a:prstGeom>
          <a:solidFill>
            <a:srgbClr val="DD7E6B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Shape 81"/>
          <p:cNvSpPr txBox="1"/>
          <p:nvPr/>
        </p:nvSpPr>
        <p:spPr>
          <a:xfrm>
            <a:off x="706224" y="3226021"/>
            <a:ext cx="4968118" cy="1552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ctr">
              <a:spcAft>
                <a:spcPts val="1000"/>
              </a:spcAft>
              <a:buClr>
                <a:prstClr val="black"/>
              </a:buClr>
              <a:buSzPct val="39285"/>
              <a:buFont typeface="Arial"/>
              <a:buNone/>
            </a:pPr>
            <a:r>
              <a:rPr lang="en" sz="2800" b="1" dirty="0">
                <a:solidFill>
                  <a:prstClr val="black"/>
                </a:solidFill>
                <a:latin typeface="Francois One"/>
                <a:ea typeface="Francois One"/>
                <a:cs typeface="Francois One"/>
                <a:sym typeface="Francois One"/>
              </a:rPr>
              <a:t>Bursting</a:t>
            </a:r>
          </a:p>
          <a:p>
            <a:pPr algn="ctr">
              <a:buClr>
                <a:prstClr val="black"/>
              </a:buClr>
              <a:buSzPct val="50000"/>
              <a:buFont typeface="Arial"/>
              <a:buNone/>
            </a:pPr>
            <a:r>
              <a:rPr lang="en" sz="2200" dirty="0">
                <a:solidFill>
                  <a:prstClr val="black"/>
                </a:solidFill>
                <a:latin typeface="Calibri"/>
                <a:ea typeface="Calibri"/>
                <a:cs typeface="Calibri"/>
                <a:sym typeface="Calibri"/>
              </a:rPr>
              <a:t>Flexible provisioning </a:t>
            </a:r>
            <a:r>
              <a:rPr lang="en" sz="2200" dirty="0" smtClean="0">
                <a:solidFill>
                  <a:prstClr val="black"/>
                </a:solidFill>
                <a:latin typeface="Calibri"/>
                <a:ea typeface="Calibri"/>
                <a:cs typeface="Calibri"/>
                <a:sym typeface="Calibri"/>
              </a:rPr>
              <a:t>supports</a:t>
            </a:r>
            <a:r>
              <a:rPr lang="en-US" sz="2200" dirty="0" smtClean="0">
                <a:solidFill>
                  <a:prstClr val="black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2200" dirty="0" smtClean="0">
                <a:solidFill>
                  <a:prstClr val="black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2200" dirty="0" smtClean="0">
                <a:solidFill>
                  <a:prstClr val="black"/>
                </a:solidFill>
                <a:latin typeface="Calibri"/>
                <a:ea typeface="Calibri"/>
                <a:cs typeface="Calibri"/>
                <a:sym typeface="Calibri"/>
              </a:rPr>
              <a:t>“bursts</a:t>
            </a:r>
            <a:r>
              <a:rPr lang="en" sz="2200" dirty="0">
                <a:solidFill>
                  <a:prstClr val="black"/>
                </a:solidFill>
                <a:latin typeface="Calibri"/>
                <a:ea typeface="Calibri"/>
                <a:cs typeface="Calibri"/>
                <a:sym typeface="Calibri"/>
              </a:rPr>
              <a:t>” in usage</a:t>
            </a:r>
          </a:p>
        </p:txBody>
      </p:sp>
      <p:sp>
        <p:nvSpPr>
          <p:cNvPr id="11" name="Shape 82"/>
          <p:cNvSpPr/>
          <p:nvPr/>
        </p:nvSpPr>
        <p:spPr>
          <a:xfrm>
            <a:off x="6371776" y="3220166"/>
            <a:ext cx="5189349" cy="1552799"/>
          </a:xfrm>
          <a:prstGeom prst="flowChartAlternateProcess">
            <a:avLst/>
          </a:prstGeom>
          <a:solidFill>
            <a:srgbClr val="B4A7D6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" name="Shape 83"/>
          <p:cNvSpPr txBox="1"/>
          <p:nvPr/>
        </p:nvSpPr>
        <p:spPr>
          <a:xfrm>
            <a:off x="6371776" y="3220166"/>
            <a:ext cx="5189349" cy="1552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ctr">
              <a:spcAft>
                <a:spcPts val="1000"/>
              </a:spcAft>
            </a:pPr>
            <a:r>
              <a:rPr lang="en" sz="2800" b="1">
                <a:solidFill>
                  <a:prstClr val="black"/>
                </a:solidFill>
                <a:latin typeface="Francois One"/>
                <a:ea typeface="Francois One"/>
                <a:cs typeface="Francois One"/>
                <a:sym typeface="Francois One"/>
              </a:rPr>
              <a:t>Agility</a:t>
            </a:r>
          </a:p>
          <a:p>
            <a:pPr algn="ctr"/>
            <a:r>
              <a:rPr lang="en" sz="2200">
                <a:solidFill>
                  <a:prstClr val="black"/>
                </a:solidFill>
                <a:latin typeface="Calibri"/>
                <a:ea typeface="Calibri"/>
                <a:cs typeface="Calibri"/>
                <a:sym typeface="Calibri"/>
              </a:rPr>
              <a:t>Accelerates implementation</a:t>
            </a:r>
            <a:br>
              <a:rPr lang="en" sz="2200">
                <a:solidFill>
                  <a:prstClr val="black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2200">
                <a:solidFill>
                  <a:prstClr val="black"/>
                </a:solidFill>
                <a:latin typeface="Calibri"/>
                <a:ea typeface="Calibri"/>
                <a:cs typeface="Calibri"/>
                <a:sym typeface="Calibri"/>
              </a:rPr>
              <a:t>of new systems</a:t>
            </a:r>
          </a:p>
        </p:txBody>
      </p:sp>
      <p:sp>
        <p:nvSpPr>
          <p:cNvPr id="13" name="Shape 84"/>
          <p:cNvSpPr/>
          <p:nvPr/>
        </p:nvSpPr>
        <p:spPr>
          <a:xfrm>
            <a:off x="688321" y="5000908"/>
            <a:ext cx="4968118" cy="1552799"/>
          </a:xfrm>
          <a:prstGeom prst="flowChartAlternateProcess">
            <a:avLst/>
          </a:prstGeom>
          <a:solidFill>
            <a:srgbClr val="F9CB9C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Shape 85"/>
          <p:cNvSpPr txBox="1"/>
          <p:nvPr/>
        </p:nvSpPr>
        <p:spPr>
          <a:xfrm>
            <a:off x="688321" y="4995446"/>
            <a:ext cx="4968118" cy="1552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ctr">
              <a:spcAft>
                <a:spcPts val="1000"/>
              </a:spcAft>
              <a:buClr>
                <a:prstClr val="black"/>
              </a:buClr>
              <a:buSzPct val="39285"/>
              <a:buFont typeface="Arial"/>
              <a:buNone/>
            </a:pPr>
            <a:r>
              <a:rPr lang="en" sz="2800" b="1" dirty="0">
                <a:solidFill>
                  <a:prstClr val="black"/>
                </a:solidFill>
                <a:latin typeface="Francois One"/>
                <a:ea typeface="Francois One"/>
                <a:cs typeface="Francois One"/>
                <a:sym typeface="Francois One"/>
              </a:rPr>
              <a:t>Mission</a:t>
            </a:r>
          </a:p>
          <a:p>
            <a:pPr algn="ctr">
              <a:buClr>
                <a:prstClr val="black"/>
              </a:buClr>
              <a:buSzPct val="50000"/>
              <a:buFont typeface="Arial"/>
              <a:buNone/>
            </a:pPr>
            <a:r>
              <a:rPr lang="en" sz="2200" dirty="0">
                <a:solidFill>
                  <a:prstClr val="black"/>
                </a:solidFill>
                <a:latin typeface="Calibri"/>
                <a:ea typeface="Calibri"/>
                <a:cs typeface="Calibri"/>
                <a:sym typeface="Calibri"/>
              </a:rPr>
              <a:t>Allows institutions to focus </a:t>
            </a:r>
            <a:r>
              <a:rPr lang="en" sz="2200" dirty="0" smtClean="0">
                <a:solidFill>
                  <a:prstClr val="black"/>
                </a:solidFill>
                <a:latin typeface="Calibri"/>
                <a:ea typeface="Calibri"/>
                <a:cs typeface="Calibri"/>
                <a:sym typeface="Calibri"/>
              </a:rPr>
              <a:t>on</a:t>
            </a:r>
            <a:r>
              <a:rPr lang="en-US" sz="2200" dirty="0" smtClean="0">
                <a:solidFill>
                  <a:prstClr val="black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2200" dirty="0" smtClean="0">
                <a:solidFill>
                  <a:prstClr val="black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2200" dirty="0" smtClean="0">
                <a:solidFill>
                  <a:prstClr val="black"/>
                </a:solidFill>
                <a:latin typeface="Calibri"/>
                <a:ea typeface="Calibri"/>
                <a:cs typeface="Calibri"/>
                <a:sym typeface="Calibri"/>
              </a:rPr>
              <a:t>higher </a:t>
            </a:r>
            <a:r>
              <a:rPr lang="en" sz="2200" dirty="0">
                <a:solidFill>
                  <a:prstClr val="black"/>
                </a:solidFill>
                <a:latin typeface="Calibri"/>
                <a:ea typeface="Calibri"/>
                <a:cs typeface="Calibri"/>
                <a:sym typeface="Calibri"/>
              </a:rPr>
              <a:t>level services</a:t>
            </a:r>
          </a:p>
        </p:txBody>
      </p:sp>
    </p:spTree>
    <p:extLst>
      <p:ext uri="{BB962C8B-B14F-4D97-AF65-F5344CB8AC3E}">
        <p14:creationId xmlns:p14="http://schemas.microsoft.com/office/powerpoint/2010/main" val="1938720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75508"/>
          </a:xfrm>
        </p:spPr>
        <p:txBody>
          <a:bodyPr/>
          <a:lstStyle/>
          <a:p>
            <a:r>
              <a:rPr lang="en-US" b="1" dirty="0" smtClean="0"/>
              <a:t>Cloud Barriers?</a:t>
            </a:r>
            <a:endParaRPr lang="en-US" b="1" dirty="0"/>
          </a:p>
        </p:txBody>
      </p:sp>
      <p:sp>
        <p:nvSpPr>
          <p:cNvPr id="47" name="Shape 92"/>
          <p:cNvSpPr/>
          <p:nvPr/>
        </p:nvSpPr>
        <p:spPr>
          <a:xfrm>
            <a:off x="6130376" y="4054300"/>
            <a:ext cx="5295806" cy="1247099"/>
          </a:xfrm>
          <a:prstGeom prst="flowChartAlternateProcess">
            <a:avLst/>
          </a:prstGeom>
          <a:solidFill>
            <a:srgbClr val="D9D9D9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Shape 93"/>
          <p:cNvSpPr txBox="1"/>
          <p:nvPr/>
        </p:nvSpPr>
        <p:spPr>
          <a:xfrm>
            <a:off x="6130376" y="4054300"/>
            <a:ext cx="5295806" cy="1247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ctr">
              <a:buClr>
                <a:prstClr val="black"/>
              </a:buClr>
              <a:buSzPct val="39285"/>
              <a:buFont typeface="Arial"/>
              <a:buNone/>
            </a:pPr>
            <a:r>
              <a:rPr lang="en" sz="2800" b="1">
                <a:solidFill>
                  <a:prstClr val="black"/>
                </a:solidFill>
                <a:latin typeface="Francois One"/>
                <a:ea typeface="Francois One"/>
                <a:cs typeface="Francois One"/>
                <a:sym typeface="Francois One"/>
              </a:rPr>
              <a:t>Lock-in</a:t>
            </a:r>
          </a:p>
          <a:p>
            <a:pPr algn="ctr">
              <a:buClr>
                <a:prstClr val="black"/>
              </a:buClr>
              <a:buSzPct val="55000"/>
              <a:buFont typeface="Arial"/>
              <a:buNone/>
            </a:pPr>
            <a:r>
              <a:rPr lang="en" sz="2000">
                <a:solidFill>
                  <a:prstClr val="black"/>
                </a:solidFill>
                <a:latin typeface="Calibri"/>
                <a:ea typeface="Calibri"/>
                <a:cs typeface="Calibri"/>
                <a:sym typeface="Calibri"/>
              </a:rPr>
              <a:t>Interoperability across vendor</a:t>
            </a:r>
          </a:p>
          <a:p>
            <a:pPr algn="ctr">
              <a:buClr>
                <a:prstClr val="black"/>
              </a:buClr>
              <a:buSzPct val="55000"/>
              <a:buFont typeface="Arial"/>
              <a:buNone/>
            </a:pPr>
            <a:r>
              <a:rPr lang="en" sz="2000">
                <a:solidFill>
                  <a:prstClr val="black"/>
                </a:solidFill>
                <a:latin typeface="Calibri"/>
                <a:ea typeface="Calibri"/>
                <a:cs typeface="Calibri"/>
                <a:sym typeface="Calibri"/>
              </a:rPr>
              <a:t>offerings often is lacking</a:t>
            </a:r>
          </a:p>
        </p:txBody>
      </p:sp>
      <p:sp>
        <p:nvSpPr>
          <p:cNvPr id="49" name="Shape 94"/>
          <p:cNvSpPr/>
          <p:nvPr/>
        </p:nvSpPr>
        <p:spPr>
          <a:xfrm>
            <a:off x="6130376" y="5406550"/>
            <a:ext cx="5295806" cy="1247099"/>
          </a:xfrm>
          <a:prstGeom prst="flowChartAlternateProcess">
            <a:avLst/>
          </a:prstGeom>
          <a:solidFill>
            <a:srgbClr val="C9DAF8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Shape 95"/>
          <p:cNvSpPr txBox="1"/>
          <p:nvPr/>
        </p:nvSpPr>
        <p:spPr>
          <a:xfrm>
            <a:off x="6130376" y="5406550"/>
            <a:ext cx="5295806" cy="1247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ctr"/>
            <a:r>
              <a:rPr lang="en" sz="2800" b="1">
                <a:solidFill>
                  <a:prstClr val="black"/>
                </a:solidFill>
                <a:latin typeface="Francois One"/>
                <a:ea typeface="Francois One"/>
                <a:cs typeface="Francois One"/>
                <a:sym typeface="Francois One"/>
              </a:rPr>
              <a:t>More...</a:t>
            </a:r>
          </a:p>
        </p:txBody>
      </p:sp>
      <p:sp>
        <p:nvSpPr>
          <p:cNvPr id="51" name="Shape 96"/>
          <p:cNvSpPr/>
          <p:nvPr/>
        </p:nvSpPr>
        <p:spPr>
          <a:xfrm>
            <a:off x="696007" y="5411295"/>
            <a:ext cx="5070384" cy="1247099"/>
          </a:xfrm>
          <a:prstGeom prst="flowChartAlternateProcess">
            <a:avLst/>
          </a:prstGeom>
          <a:solidFill>
            <a:srgbClr val="93C47D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Shape 97"/>
          <p:cNvSpPr txBox="1"/>
          <p:nvPr/>
        </p:nvSpPr>
        <p:spPr>
          <a:xfrm>
            <a:off x="696007" y="5406908"/>
            <a:ext cx="5070384" cy="1247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ctr"/>
            <a:r>
              <a:rPr lang="en" sz="2800" b="1" dirty="0">
                <a:solidFill>
                  <a:prstClr val="black"/>
                </a:solidFill>
                <a:latin typeface="Francois One"/>
                <a:ea typeface="Francois One"/>
                <a:cs typeface="Francois One"/>
                <a:sym typeface="Francois One"/>
              </a:rPr>
              <a:t>Marketplace</a:t>
            </a:r>
          </a:p>
          <a:p>
            <a:pPr algn="ctr">
              <a:spcAft>
                <a:spcPts val="1000"/>
              </a:spcAft>
            </a:pPr>
            <a:r>
              <a:rPr lang="en" sz="2000" dirty="0">
                <a:solidFill>
                  <a:prstClr val="black"/>
                </a:solidFill>
                <a:latin typeface="Calibri"/>
                <a:ea typeface="Calibri"/>
                <a:cs typeface="Calibri"/>
                <a:sym typeface="Calibri"/>
              </a:rPr>
              <a:t>Hard to pick "winners" and forecast </a:t>
            </a:r>
            <a:r>
              <a:rPr lang="en" sz="2000" dirty="0" smtClean="0">
                <a:solidFill>
                  <a:prstClr val="black"/>
                </a:solidFill>
                <a:latin typeface="Calibri"/>
                <a:ea typeface="Calibri"/>
                <a:cs typeface="Calibri"/>
                <a:sym typeface="Calibri"/>
              </a:rPr>
              <a:t>cost</a:t>
            </a:r>
            <a:r>
              <a:rPr lang="en-US" sz="2000" dirty="0" smtClean="0">
                <a:solidFill>
                  <a:prstClr val="black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br>
              <a:rPr lang="en-US" sz="2000" dirty="0" smtClean="0">
                <a:solidFill>
                  <a:prstClr val="black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2000" dirty="0" smtClean="0">
                <a:solidFill>
                  <a:prstClr val="black"/>
                </a:solidFill>
                <a:latin typeface="Calibri"/>
                <a:ea typeface="Calibri"/>
                <a:cs typeface="Calibri"/>
                <a:sym typeface="Calibri"/>
              </a:rPr>
              <a:t>in </a:t>
            </a:r>
            <a:r>
              <a:rPr lang="en" sz="2000" dirty="0">
                <a:solidFill>
                  <a:prstClr val="black"/>
                </a:solidFill>
                <a:latin typeface="Calibri"/>
                <a:ea typeface="Calibri"/>
                <a:cs typeface="Calibri"/>
                <a:sym typeface="Calibri"/>
              </a:rPr>
              <a:t>immature market</a:t>
            </a:r>
          </a:p>
        </p:txBody>
      </p:sp>
      <p:sp>
        <p:nvSpPr>
          <p:cNvPr id="53" name="Shape 98"/>
          <p:cNvSpPr/>
          <p:nvPr/>
        </p:nvSpPr>
        <p:spPr>
          <a:xfrm>
            <a:off x="714020" y="1332876"/>
            <a:ext cx="5070384" cy="1247099"/>
          </a:xfrm>
          <a:prstGeom prst="flowChartAlternateProcess">
            <a:avLst/>
          </a:prstGeom>
          <a:solidFill>
            <a:srgbClr val="A4C2F4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Shape 99"/>
          <p:cNvSpPr txBox="1"/>
          <p:nvPr/>
        </p:nvSpPr>
        <p:spPr>
          <a:xfrm>
            <a:off x="714020" y="1332876"/>
            <a:ext cx="5070384" cy="1247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ctr"/>
            <a:r>
              <a:rPr lang="en" sz="3000" b="1">
                <a:solidFill>
                  <a:prstClr val="black"/>
                </a:solidFill>
                <a:latin typeface="Francois One"/>
                <a:ea typeface="Francois One"/>
                <a:cs typeface="Francois One"/>
                <a:sym typeface="Francois One"/>
              </a:rPr>
              <a:t>Compliance</a:t>
            </a:r>
          </a:p>
          <a:p>
            <a:pPr algn="ctr"/>
            <a:r>
              <a:rPr lang="en" sz="2000">
                <a:solidFill>
                  <a:prstClr val="black"/>
                </a:solidFill>
                <a:latin typeface="Calibri"/>
                <a:ea typeface="Calibri"/>
                <a:cs typeface="Calibri"/>
                <a:sym typeface="Calibri"/>
              </a:rPr>
              <a:t>Poor support for standards</a:t>
            </a:r>
            <a:br>
              <a:rPr lang="en" sz="2000">
                <a:solidFill>
                  <a:prstClr val="black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2000">
                <a:solidFill>
                  <a:prstClr val="black"/>
                </a:solidFill>
                <a:latin typeface="Calibri"/>
                <a:ea typeface="Calibri"/>
                <a:cs typeface="Calibri"/>
                <a:sym typeface="Calibri"/>
              </a:rPr>
              <a:t>such as HIPAA and ITAR</a:t>
            </a:r>
          </a:p>
        </p:txBody>
      </p:sp>
      <p:sp>
        <p:nvSpPr>
          <p:cNvPr id="55" name="Shape 100"/>
          <p:cNvSpPr/>
          <p:nvPr/>
        </p:nvSpPr>
        <p:spPr>
          <a:xfrm>
            <a:off x="6092320" y="1328174"/>
            <a:ext cx="5296169" cy="1247099"/>
          </a:xfrm>
          <a:prstGeom prst="flowChartAlternateProcess">
            <a:avLst/>
          </a:prstGeom>
          <a:solidFill>
            <a:srgbClr val="B6D7A8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Shape 101"/>
          <p:cNvSpPr txBox="1"/>
          <p:nvPr/>
        </p:nvSpPr>
        <p:spPr>
          <a:xfrm>
            <a:off x="6092320" y="1328174"/>
            <a:ext cx="5296169" cy="1247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ctr"/>
            <a:r>
              <a:rPr lang="en" sz="2800" b="1">
                <a:solidFill>
                  <a:prstClr val="black"/>
                </a:solidFill>
                <a:latin typeface="Francois One"/>
                <a:ea typeface="Francois One"/>
                <a:cs typeface="Francois One"/>
                <a:sym typeface="Francois One"/>
              </a:rPr>
              <a:t>Privacy</a:t>
            </a:r>
            <a:r>
              <a:rPr lang="en" sz="2800" b="1">
                <a:solidFill>
                  <a:prstClr val="black"/>
                </a:solidFill>
                <a:latin typeface="Calibri"/>
              </a:rPr>
              <a:t> </a:t>
            </a:r>
          </a:p>
          <a:p>
            <a:pPr algn="ctr"/>
            <a:r>
              <a:rPr lang="en" sz="2000">
                <a:solidFill>
                  <a:prstClr val="black"/>
                </a:solidFill>
                <a:latin typeface="Calibri"/>
                <a:ea typeface="Calibri"/>
                <a:cs typeface="Calibri"/>
                <a:sym typeface="Calibri"/>
              </a:rPr>
              <a:t>What rights does provider</a:t>
            </a:r>
          </a:p>
          <a:p>
            <a:pPr algn="ctr"/>
            <a:r>
              <a:rPr lang="en" sz="2000">
                <a:solidFill>
                  <a:prstClr val="black"/>
                </a:solidFill>
                <a:latin typeface="Calibri"/>
                <a:ea typeface="Calibri"/>
                <a:cs typeface="Calibri"/>
                <a:sym typeface="Calibri"/>
              </a:rPr>
              <a:t>have to the data or metadata?</a:t>
            </a:r>
          </a:p>
        </p:txBody>
      </p:sp>
      <p:sp>
        <p:nvSpPr>
          <p:cNvPr id="57" name="Shape 102"/>
          <p:cNvSpPr/>
          <p:nvPr/>
        </p:nvSpPr>
        <p:spPr>
          <a:xfrm>
            <a:off x="713910" y="2694787"/>
            <a:ext cx="5070384" cy="1247099"/>
          </a:xfrm>
          <a:prstGeom prst="flowChartAlternateProcess">
            <a:avLst/>
          </a:prstGeom>
          <a:solidFill>
            <a:srgbClr val="DD7E6B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58" name="Shape 103"/>
          <p:cNvSpPr txBox="1"/>
          <p:nvPr/>
        </p:nvSpPr>
        <p:spPr>
          <a:xfrm>
            <a:off x="713910" y="2694787"/>
            <a:ext cx="5070384" cy="1247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ctr">
              <a:buClr>
                <a:prstClr val="black"/>
              </a:buClr>
              <a:buSzPct val="39285"/>
              <a:buFont typeface="Arial"/>
              <a:buNone/>
            </a:pPr>
            <a:r>
              <a:rPr lang="en" sz="2800" b="1">
                <a:solidFill>
                  <a:prstClr val="black"/>
                </a:solidFill>
                <a:latin typeface="Francois One"/>
                <a:ea typeface="Francois One"/>
                <a:cs typeface="Francois One"/>
                <a:sym typeface="Francois One"/>
              </a:rPr>
              <a:t>Security</a:t>
            </a:r>
          </a:p>
          <a:p>
            <a:pPr algn="ctr">
              <a:buClr>
                <a:prstClr val="black"/>
              </a:buClr>
              <a:buSzPct val="55000"/>
              <a:buFont typeface="Arial"/>
              <a:buNone/>
            </a:pPr>
            <a:r>
              <a:rPr lang="en" sz="2000">
                <a:solidFill>
                  <a:prstClr val="black"/>
                </a:solidFill>
                <a:latin typeface="Calibri"/>
                <a:ea typeface="Calibri"/>
                <a:cs typeface="Calibri"/>
                <a:sym typeface="Calibri"/>
              </a:rPr>
              <a:t>High profile incidents can</a:t>
            </a:r>
          </a:p>
          <a:p>
            <a:pPr algn="ctr">
              <a:buClr>
                <a:prstClr val="black"/>
              </a:buClr>
              <a:buSzPct val="55000"/>
              <a:buFont typeface="Arial"/>
              <a:buNone/>
            </a:pPr>
            <a:r>
              <a:rPr lang="en" sz="2000">
                <a:solidFill>
                  <a:prstClr val="black"/>
                </a:solidFill>
                <a:latin typeface="Calibri"/>
                <a:ea typeface="Calibri"/>
                <a:cs typeface="Calibri"/>
                <a:sym typeface="Calibri"/>
              </a:rPr>
              <a:t>undermine confidence</a:t>
            </a:r>
          </a:p>
        </p:txBody>
      </p:sp>
      <p:sp>
        <p:nvSpPr>
          <p:cNvPr id="59" name="Shape 104"/>
          <p:cNvSpPr/>
          <p:nvPr/>
        </p:nvSpPr>
        <p:spPr>
          <a:xfrm>
            <a:off x="6092379" y="2690085"/>
            <a:ext cx="5296169" cy="1247099"/>
          </a:xfrm>
          <a:prstGeom prst="flowChartAlternateProcess">
            <a:avLst/>
          </a:prstGeom>
          <a:solidFill>
            <a:srgbClr val="B4A7D6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60" name="Shape 105"/>
          <p:cNvSpPr txBox="1"/>
          <p:nvPr/>
        </p:nvSpPr>
        <p:spPr>
          <a:xfrm>
            <a:off x="6092379" y="2690085"/>
            <a:ext cx="5296169" cy="1247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ctr"/>
            <a:r>
              <a:rPr lang="en" sz="2800" b="1">
                <a:solidFill>
                  <a:prstClr val="black"/>
                </a:solidFill>
                <a:latin typeface="Francois One"/>
                <a:ea typeface="Francois One"/>
                <a:cs typeface="Francois One"/>
                <a:sym typeface="Francois One"/>
              </a:rPr>
              <a:t>Change</a:t>
            </a:r>
          </a:p>
          <a:p>
            <a:pPr algn="ctr"/>
            <a:r>
              <a:rPr lang="en" sz="2000">
                <a:solidFill>
                  <a:prstClr val="black"/>
                </a:solidFill>
                <a:latin typeface="Calibri"/>
                <a:ea typeface="Calibri"/>
                <a:cs typeface="Calibri"/>
                <a:sym typeface="Calibri"/>
              </a:rPr>
              <a:t>Cultural and organizational</a:t>
            </a:r>
          </a:p>
          <a:p>
            <a:pPr algn="ctr"/>
            <a:r>
              <a:rPr lang="en" sz="2000">
                <a:solidFill>
                  <a:prstClr val="black"/>
                </a:solidFill>
                <a:latin typeface="Calibri"/>
                <a:ea typeface="Calibri"/>
                <a:cs typeface="Calibri"/>
                <a:sym typeface="Calibri"/>
              </a:rPr>
              <a:t>change required</a:t>
            </a:r>
          </a:p>
        </p:txBody>
      </p:sp>
      <p:sp>
        <p:nvSpPr>
          <p:cNvPr id="61" name="Shape 106"/>
          <p:cNvSpPr/>
          <p:nvPr/>
        </p:nvSpPr>
        <p:spPr>
          <a:xfrm>
            <a:off x="696007" y="4059045"/>
            <a:ext cx="5070384" cy="1247099"/>
          </a:xfrm>
          <a:prstGeom prst="flowChartAlternateProcess">
            <a:avLst/>
          </a:prstGeom>
          <a:solidFill>
            <a:srgbClr val="F9CB9C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62" name="Shape 107"/>
          <p:cNvSpPr txBox="1"/>
          <p:nvPr/>
        </p:nvSpPr>
        <p:spPr>
          <a:xfrm>
            <a:off x="696007" y="4054658"/>
            <a:ext cx="5070384" cy="1247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ctr">
              <a:buClr>
                <a:prstClr val="black"/>
              </a:buClr>
              <a:buSzPct val="39285"/>
              <a:buFont typeface="Arial"/>
              <a:buNone/>
            </a:pPr>
            <a:r>
              <a:rPr lang="en" sz="2800" b="1" dirty="0">
                <a:solidFill>
                  <a:prstClr val="black"/>
                </a:solidFill>
                <a:latin typeface="Francois One"/>
                <a:ea typeface="Francois One"/>
                <a:cs typeface="Francois One"/>
                <a:sym typeface="Francois One"/>
              </a:rPr>
              <a:t>Contracts</a:t>
            </a:r>
          </a:p>
          <a:p>
            <a:pPr algn="ctr">
              <a:buClr>
                <a:prstClr val="black"/>
              </a:buClr>
              <a:buSzPct val="55000"/>
              <a:buFont typeface="Arial"/>
              <a:buNone/>
            </a:pPr>
            <a:r>
              <a:rPr lang="en" sz="2000" dirty="0">
                <a:solidFill>
                  <a:prstClr val="black"/>
                </a:solidFill>
                <a:latin typeface="Calibri"/>
                <a:ea typeface="Calibri"/>
                <a:cs typeface="Calibri"/>
                <a:sym typeface="Calibri"/>
              </a:rPr>
              <a:t>Large commodity providers </a:t>
            </a:r>
            <a:r>
              <a:rPr lang="en" sz="2000" dirty="0" smtClean="0">
                <a:solidFill>
                  <a:prstClr val="black"/>
                </a:solidFill>
                <a:latin typeface="Calibri"/>
                <a:ea typeface="Calibri"/>
                <a:cs typeface="Calibri"/>
                <a:sym typeface="Calibri"/>
              </a:rPr>
              <a:t>unwilling</a:t>
            </a:r>
            <a:r>
              <a:rPr lang="en-US" sz="2000" dirty="0" smtClean="0">
                <a:solidFill>
                  <a:prstClr val="black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2000" dirty="0" smtClean="0">
                <a:solidFill>
                  <a:prstClr val="black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2000" dirty="0" smtClean="0">
                <a:solidFill>
                  <a:prstClr val="black"/>
                </a:solidFill>
                <a:latin typeface="Calibri"/>
                <a:ea typeface="Calibri"/>
                <a:cs typeface="Calibri"/>
                <a:sym typeface="Calibri"/>
              </a:rPr>
              <a:t>to </a:t>
            </a:r>
            <a:r>
              <a:rPr lang="en" sz="2000" dirty="0">
                <a:solidFill>
                  <a:prstClr val="black"/>
                </a:solidFill>
                <a:latin typeface="Calibri"/>
                <a:ea typeface="Calibri"/>
                <a:cs typeface="Calibri"/>
                <a:sym typeface="Calibri"/>
              </a:rPr>
              <a:t>alter standard terms</a:t>
            </a:r>
          </a:p>
        </p:txBody>
      </p:sp>
    </p:spTree>
    <p:extLst>
      <p:ext uri="{BB962C8B-B14F-4D97-AF65-F5344CB8AC3E}">
        <p14:creationId xmlns:p14="http://schemas.microsoft.com/office/powerpoint/2010/main" val="11848434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581504" y="598339"/>
            <a:ext cx="10854641" cy="6152764"/>
            <a:chOff x="581504" y="24422"/>
            <a:chExt cx="10854641" cy="6543516"/>
          </a:xfrm>
        </p:grpSpPr>
        <p:pic>
          <p:nvPicPr>
            <p:cNvPr id="16" name="Shape 144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793770" y="134321"/>
              <a:ext cx="10563245" cy="633272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8" name="Rectangle 17"/>
            <p:cNvSpPr/>
            <p:nvPr/>
          </p:nvSpPr>
          <p:spPr>
            <a:xfrm>
              <a:off x="708287" y="6361928"/>
              <a:ext cx="10697576" cy="1831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prstClr val="black"/>
                  </a:solidFill>
                </a:ln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38569" y="24422"/>
              <a:ext cx="10697576" cy="1831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prstClr val="black"/>
                  </a:solidFill>
                </a:ln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93273" y="176822"/>
              <a:ext cx="61555" cy="617289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prstClr val="black"/>
                  </a:solidFill>
                </a:ln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1313528" y="195376"/>
              <a:ext cx="61555" cy="617289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prstClr val="black"/>
                  </a:solidFill>
                </a:ln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580813" y="6198606"/>
              <a:ext cx="8181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Calibri"/>
                </a:rPr>
                <a:t>Time</a:t>
              </a:r>
              <a:endParaRPr lang="en-US" b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 rot="16200000">
              <a:off x="-1447351" y="3127303"/>
              <a:ext cx="44270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Calibri"/>
                </a:rPr>
                <a:t>Percentage in the Cloud</a:t>
              </a:r>
              <a:endParaRPr lang="en-US" b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9683999" y="3598879"/>
              <a:ext cx="125146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i="1" dirty="0" smtClean="0">
                  <a:solidFill>
                    <a:prstClr val="white">
                      <a:lumMod val="95000"/>
                    </a:prstClr>
                  </a:solidFill>
                  <a:latin typeface="Calibri"/>
                </a:rPr>
                <a:t>How high?</a:t>
              </a:r>
              <a:endParaRPr lang="en-US" sz="2400" b="1" i="1" dirty="0">
                <a:solidFill>
                  <a:prstClr val="white">
                    <a:lumMod val="95000"/>
                  </a:prstClr>
                </a:solidFill>
                <a:latin typeface="Calibri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029907" y="2947483"/>
              <a:ext cx="168523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i="1" dirty="0" smtClean="0">
                  <a:solidFill>
                    <a:srgbClr val="3C6FA9"/>
                  </a:solidFill>
                  <a:latin typeface="Calibri"/>
                </a:rPr>
                <a:t>How long?</a:t>
              </a:r>
              <a:endParaRPr lang="en-US" sz="2400" b="1" i="1" dirty="0">
                <a:solidFill>
                  <a:srgbClr val="3C6FA9"/>
                </a:solidFill>
                <a:latin typeface="Calibri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631403" y="4592149"/>
              <a:ext cx="168523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i="1" dirty="0" smtClean="0">
                  <a:solidFill>
                    <a:srgbClr val="3C6FA9"/>
                  </a:solidFill>
                  <a:latin typeface="Calibri"/>
                </a:rPr>
                <a:t>Today</a:t>
              </a:r>
              <a:endParaRPr lang="en-US" sz="2400" b="1" i="1" dirty="0">
                <a:solidFill>
                  <a:srgbClr val="3C6FA9"/>
                </a:solidFill>
                <a:latin typeface="Calibri"/>
              </a:endParaRPr>
            </a:p>
          </p:txBody>
        </p:sp>
      </p:grpSp>
      <p:sp>
        <p:nvSpPr>
          <p:cNvPr id="29" name="Shape 217"/>
          <p:cNvSpPr/>
          <p:nvPr/>
        </p:nvSpPr>
        <p:spPr>
          <a:xfrm rot="5400000">
            <a:off x="4613258" y="2660771"/>
            <a:ext cx="456600" cy="2774700"/>
          </a:xfrm>
          <a:prstGeom prst="leftBrace">
            <a:avLst>
              <a:gd name="adj1" fmla="val 10459"/>
              <a:gd name="adj2" fmla="val 50570"/>
            </a:avLst>
          </a:prstGeom>
          <a:noFill/>
          <a:ln w="38100" cap="flat" cmpd="sng">
            <a:solidFill>
              <a:srgbClr val="FFD96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Shape 219"/>
          <p:cNvSpPr/>
          <p:nvPr/>
        </p:nvSpPr>
        <p:spPr>
          <a:xfrm>
            <a:off x="10684570" y="2295666"/>
            <a:ext cx="367152" cy="4034531"/>
          </a:xfrm>
          <a:prstGeom prst="leftBrace">
            <a:avLst>
              <a:gd name="adj1" fmla="val 8333"/>
              <a:gd name="adj2" fmla="val 51011"/>
            </a:avLst>
          </a:prstGeom>
          <a:noFill/>
          <a:ln w="38100" cap="flat" cmpd="sng">
            <a:solidFill>
              <a:srgbClr val="FFD96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31" name="Shape 221"/>
          <p:cNvCxnSpPr/>
          <p:nvPr/>
        </p:nvCxnSpPr>
        <p:spPr>
          <a:xfrm>
            <a:off x="3429909" y="5280790"/>
            <a:ext cx="0" cy="622800"/>
          </a:xfrm>
          <a:prstGeom prst="straightConnector1">
            <a:avLst/>
          </a:prstGeom>
          <a:noFill/>
          <a:ln w="38100" cap="flat" cmpd="sng">
            <a:solidFill>
              <a:srgbClr val="FFD966"/>
            </a:solidFill>
            <a:prstDash val="solid"/>
            <a:round/>
            <a:headEnd type="none" w="lg" len="lg"/>
            <a:tailEnd type="stealth" w="lg" len="lg"/>
          </a:ln>
        </p:spPr>
      </p:cxnSp>
      <p:sp>
        <p:nvSpPr>
          <p:cNvPr id="35" name="Rectangle 34"/>
          <p:cNvSpPr/>
          <p:nvPr/>
        </p:nvSpPr>
        <p:spPr>
          <a:xfrm>
            <a:off x="983998" y="167163"/>
            <a:ext cx="1011656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Cloud Adoption at UH?</a:t>
            </a:r>
          </a:p>
        </p:txBody>
      </p:sp>
    </p:spTree>
    <p:extLst>
      <p:ext uri="{BB962C8B-B14F-4D97-AF65-F5344CB8AC3E}">
        <p14:creationId xmlns:p14="http://schemas.microsoft.com/office/powerpoint/2010/main" val="204820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86"/>
          <p:cNvSpPr/>
          <p:nvPr/>
        </p:nvSpPr>
        <p:spPr>
          <a:xfrm>
            <a:off x="710631" y="1405241"/>
            <a:ext cx="1056574" cy="1745177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710631" y="3157841"/>
            <a:ext cx="1056574" cy="1745177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710631" y="4904091"/>
            <a:ext cx="1056574" cy="1745177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48774"/>
          </a:xfrm>
        </p:spPr>
        <p:txBody>
          <a:bodyPr/>
          <a:lstStyle/>
          <a:p>
            <a:r>
              <a:rPr lang="en-US" b="1" dirty="0" smtClean="0"/>
              <a:t>Cloud Maturity Model for Higher Ed</a:t>
            </a:r>
            <a:endParaRPr lang="en-US" b="1" dirty="0"/>
          </a:p>
        </p:txBody>
      </p:sp>
      <p:sp>
        <p:nvSpPr>
          <p:cNvPr id="28" name="Shape 287"/>
          <p:cNvSpPr txBox="1"/>
          <p:nvPr/>
        </p:nvSpPr>
        <p:spPr>
          <a:xfrm>
            <a:off x="1857238" y="1529454"/>
            <a:ext cx="4856699" cy="629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ct val="39285"/>
              <a:buFont typeface="Arial"/>
              <a:buNone/>
            </a:pPr>
            <a:r>
              <a:rPr lang="en" sz="2800" b="1" dirty="0">
                <a:solidFill>
                  <a:srgbClr val="3C78D8"/>
                </a:solidFill>
                <a:latin typeface="Calibri"/>
                <a:ea typeface="Calibri"/>
                <a:cs typeface="Calibri"/>
                <a:sym typeface="Calibri"/>
              </a:rPr>
              <a:t>Distributed Physical</a:t>
            </a:r>
          </a:p>
        </p:txBody>
      </p:sp>
      <p:sp>
        <p:nvSpPr>
          <p:cNvPr id="31" name="Shape 290"/>
          <p:cNvSpPr txBox="1"/>
          <p:nvPr/>
        </p:nvSpPr>
        <p:spPr>
          <a:xfrm>
            <a:off x="1857238" y="4123776"/>
            <a:ext cx="4725899" cy="629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ct val="39285"/>
              <a:buFont typeface="Arial"/>
              <a:buNone/>
            </a:pPr>
            <a:r>
              <a:rPr lang="en" sz="2800" b="1" dirty="0">
                <a:solidFill>
                  <a:srgbClr val="38761D"/>
                </a:solidFill>
                <a:latin typeface="Calibri"/>
                <a:ea typeface="Calibri"/>
                <a:cs typeface="Calibri"/>
                <a:sym typeface="Calibri"/>
              </a:rPr>
              <a:t>Opportunistic Cloud</a:t>
            </a:r>
          </a:p>
        </p:txBody>
      </p:sp>
      <p:sp>
        <p:nvSpPr>
          <p:cNvPr id="32" name="Shape 291"/>
          <p:cNvSpPr txBox="1"/>
          <p:nvPr/>
        </p:nvSpPr>
        <p:spPr>
          <a:xfrm>
            <a:off x="1857238" y="3237711"/>
            <a:ext cx="4856699" cy="629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ct val="39285"/>
              <a:buFont typeface="Arial"/>
              <a:buNone/>
            </a:pPr>
            <a:r>
              <a:rPr lang="en" sz="2800" b="1" dirty="0">
                <a:solidFill>
                  <a:srgbClr val="38761D"/>
                </a:solidFill>
                <a:latin typeface="Calibri"/>
                <a:ea typeface="Calibri"/>
                <a:cs typeface="Calibri"/>
                <a:sym typeface="Calibri"/>
              </a:rPr>
              <a:t>Internal Multi-tenant Virtual</a:t>
            </a:r>
          </a:p>
        </p:txBody>
      </p:sp>
      <p:sp>
        <p:nvSpPr>
          <p:cNvPr id="33" name="Shape 292"/>
          <p:cNvSpPr txBox="1"/>
          <p:nvPr/>
        </p:nvSpPr>
        <p:spPr>
          <a:xfrm>
            <a:off x="1857238" y="2342098"/>
            <a:ext cx="4856699" cy="629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ct val="39285"/>
              <a:buFont typeface="Arial"/>
              <a:buNone/>
            </a:pPr>
            <a:r>
              <a:rPr lang="en" sz="2800" b="1" dirty="0">
                <a:solidFill>
                  <a:srgbClr val="3C78D8"/>
                </a:solidFill>
                <a:latin typeface="Calibri"/>
                <a:ea typeface="Calibri"/>
                <a:cs typeface="Calibri"/>
                <a:sym typeface="Calibri"/>
              </a:rPr>
              <a:t>Distributed Virtual</a:t>
            </a:r>
          </a:p>
        </p:txBody>
      </p:sp>
      <p:sp>
        <p:nvSpPr>
          <p:cNvPr id="39" name="Shape 298"/>
          <p:cNvSpPr txBox="1"/>
          <p:nvPr/>
        </p:nvSpPr>
        <p:spPr>
          <a:xfrm>
            <a:off x="1857238" y="5895091"/>
            <a:ext cx="4725899" cy="629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ct val="39285"/>
              <a:buFont typeface="Arial"/>
              <a:buNone/>
            </a:pPr>
            <a:r>
              <a:rPr lang="en" sz="2800" b="1" dirty="0">
                <a:solidFill>
                  <a:srgbClr val="CC4125"/>
                </a:solidFill>
                <a:latin typeface="Calibri"/>
                <a:ea typeface="Calibri"/>
                <a:cs typeface="Calibri"/>
                <a:sym typeface="Calibri"/>
              </a:rPr>
              <a:t>Cloud </a:t>
            </a:r>
            <a:r>
              <a:rPr lang="en-US" sz="2800" b="1" dirty="0" smtClean="0">
                <a:solidFill>
                  <a:srgbClr val="CC4125"/>
                </a:solidFill>
                <a:latin typeface="Calibri"/>
                <a:ea typeface="Calibri"/>
                <a:cs typeface="Calibri"/>
                <a:sym typeface="Calibri"/>
              </a:rPr>
              <a:t>Primary</a:t>
            </a:r>
            <a:endParaRPr lang="en" sz="2800" b="1" dirty="0">
              <a:solidFill>
                <a:srgbClr val="CC412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Shape 303"/>
          <p:cNvSpPr txBox="1"/>
          <p:nvPr/>
        </p:nvSpPr>
        <p:spPr>
          <a:xfrm rot="16200000">
            <a:off x="367224" y="1961925"/>
            <a:ext cx="1758950" cy="629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SzPct val="42307"/>
              <a:buFont typeface="Arial"/>
              <a:buNone/>
            </a:pPr>
            <a:r>
              <a:rPr lang="en" sz="2600" b="1" dirty="0">
                <a:solidFill>
                  <a:srgbClr val="3C78D8"/>
                </a:solidFill>
                <a:latin typeface="Calibri"/>
                <a:ea typeface="Calibri"/>
                <a:cs typeface="Calibri"/>
                <a:sym typeface="Calibri"/>
              </a:rPr>
              <a:t>Past</a:t>
            </a:r>
          </a:p>
        </p:txBody>
      </p:sp>
      <p:sp>
        <p:nvSpPr>
          <p:cNvPr id="45" name="Shape 304"/>
          <p:cNvSpPr txBox="1"/>
          <p:nvPr/>
        </p:nvSpPr>
        <p:spPr>
          <a:xfrm rot="16200000">
            <a:off x="381056" y="3724050"/>
            <a:ext cx="1739900" cy="629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SzPct val="42307"/>
              <a:buFont typeface="Arial"/>
              <a:buNone/>
            </a:pPr>
            <a:r>
              <a:rPr lang="en" sz="2600" b="1" dirty="0">
                <a:solidFill>
                  <a:srgbClr val="38761D"/>
                </a:solidFill>
                <a:latin typeface="Calibri"/>
                <a:ea typeface="Calibri"/>
                <a:cs typeface="Calibri"/>
                <a:sym typeface="Calibri"/>
              </a:rPr>
              <a:t>Now</a:t>
            </a:r>
          </a:p>
        </p:txBody>
      </p:sp>
      <p:sp>
        <p:nvSpPr>
          <p:cNvPr id="46" name="Shape 305"/>
          <p:cNvSpPr txBox="1"/>
          <p:nvPr/>
        </p:nvSpPr>
        <p:spPr>
          <a:xfrm rot="16200000">
            <a:off x="368590" y="5454425"/>
            <a:ext cx="1733550" cy="629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SzPct val="42307"/>
              <a:buFont typeface="Arial"/>
              <a:buNone/>
            </a:pPr>
            <a:r>
              <a:rPr lang="en" sz="2600" b="1" dirty="0">
                <a:solidFill>
                  <a:srgbClr val="CC4125"/>
                </a:solidFill>
                <a:latin typeface="Calibri"/>
                <a:ea typeface="Calibri"/>
                <a:cs typeface="Calibri"/>
                <a:sym typeface="Calibri"/>
              </a:rPr>
              <a:t>Emerging</a:t>
            </a:r>
          </a:p>
        </p:txBody>
      </p:sp>
      <p:sp>
        <p:nvSpPr>
          <p:cNvPr id="47" name="Shape 306"/>
          <p:cNvSpPr txBox="1"/>
          <p:nvPr/>
        </p:nvSpPr>
        <p:spPr>
          <a:xfrm>
            <a:off x="6570797" y="1529454"/>
            <a:ext cx="4827755" cy="629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ct val="55000"/>
              <a:buFont typeface="Arial"/>
              <a:buNone/>
            </a:pPr>
            <a:r>
              <a:rPr lang="en" sz="2000" b="1" dirty="0">
                <a:solidFill>
                  <a:srgbClr val="3C78D8"/>
                </a:solidFill>
                <a:latin typeface="Calibri"/>
                <a:ea typeface="Calibri"/>
                <a:cs typeface="Calibri"/>
                <a:sym typeface="Calibri"/>
              </a:rPr>
              <a:t>Physical servers </a:t>
            </a:r>
            <a:r>
              <a:rPr lang="en" sz="2000" b="1" dirty="0" smtClean="0">
                <a:solidFill>
                  <a:srgbClr val="3C78D8"/>
                </a:solidFill>
                <a:latin typeface="Calibri"/>
                <a:ea typeface="Calibri"/>
                <a:cs typeface="Calibri"/>
                <a:sym typeface="Calibri"/>
              </a:rPr>
              <a:t>around</a:t>
            </a:r>
            <a:r>
              <a:rPr lang="en-US" sz="2000" b="1" dirty="0" smtClean="0">
                <a:solidFill>
                  <a:srgbClr val="3C78D8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2000" b="1" dirty="0" smtClean="0">
                <a:solidFill>
                  <a:srgbClr val="3C78D8"/>
                </a:solidFill>
                <a:latin typeface="Calibri"/>
                <a:ea typeface="Calibri"/>
                <a:cs typeface="Calibri"/>
                <a:sym typeface="Calibri"/>
              </a:rPr>
              <a:t>campus</a:t>
            </a:r>
            <a:endParaRPr lang="en" sz="2000" b="1" dirty="0">
              <a:solidFill>
                <a:srgbClr val="3C78D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Shape 307"/>
          <p:cNvSpPr txBox="1"/>
          <p:nvPr/>
        </p:nvSpPr>
        <p:spPr>
          <a:xfrm>
            <a:off x="6570797" y="4123776"/>
            <a:ext cx="4697566" cy="629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ct val="55000"/>
              <a:buFont typeface="Arial"/>
              <a:buNone/>
            </a:pPr>
            <a:r>
              <a:rPr lang="en" sz="2000" b="1" dirty="0">
                <a:solidFill>
                  <a:srgbClr val="38761D"/>
                </a:solidFill>
                <a:latin typeface="Calibri"/>
                <a:ea typeface="Calibri"/>
                <a:cs typeface="Calibri"/>
                <a:sym typeface="Calibri"/>
              </a:rPr>
              <a:t>Easier or </a:t>
            </a:r>
            <a:r>
              <a:rPr lang="en" sz="2000" b="1" dirty="0" smtClean="0">
                <a:solidFill>
                  <a:srgbClr val="38761D"/>
                </a:solidFill>
                <a:latin typeface="Calibri"/>
                <a:ea typeface="Calibri"/>
                <a:cs typeface="Calibri"/>
                <a:sym typeface="Calibri"/>
              </a:rPr>
              <a:t>timely</a:t>
            </a:r>
            <a:r>
              <a:rPr lang="en-US" sz="2000" b="1" dirty="0" smtClean="0">
                <a:solidFill>
                  <a:srgbClr val="38761D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2000" b="1" dirty="0" smtClean="0">
                <a:solidFill>
                  <a:srgbClr val="38761D"/>
                </a:solidFill>
                <a:latin typeface="Calibri"/>
                <a:ea typeface="Calibri"/>
                <a:cs typeface="Calibri"/>
                <a:sym typeface="Calibri"/>
              </a:rPr>
              <a:t>cloud </a:t>
            </a:r>
            <a:r>
              <a:rPr lang="en" sz="2000" b="1" dirty="0">
                <a:solidFill>
                  <a:srgbClr val="38761D"/>
                </a:solidFill>
                <a:latin typeface="Calibri"/>
                <a:ea typeface="Calibri"/>
                <a:cs typeface="Calibri"/>
                <a:sym typeface="Calibri"/>
              </a:rPr>
              <a:t>initiatives</a:t>
            </a:r>
          </a:p>
        </p:txBody>
      </p:sp>
      <p:sp>
        <p:nvSpPr>
          <p:cNvPr id="49" name="Shape 308"/>
          <p:cNvSpPr txBox="1"/>
          <p:nvPr/>
        </p:nvSpPr>
        <p:spPr>
          <a:xfrm>
            <a:off x="6570797" y="3237711"/>
            <a:ext cx="4827755" cy="629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ct val="55000"/>
              <a:buFont typeface="Arial"/>
              <a:buNone/>
            </a:pPr>
            <a:r>
              <a:rPr lang="en" sz="2000" b="1" dirty="0">
                <a:solidFill>
                  <a:srgbClr val="38761D"/>
                </a:solidFill>
                <a:latin typeface="Calibri"/>
                <a:ea typeface="Calibri"/>
                <a:cs typeface="Calibri"/>
                <a:sym typeface="Calibri"/>
              </a:rPr>
              <a:t>Central </a:t>
            </a:r>
            <a:r>
              <a:rPr lang="en" sz="2000" b="1" dirty="0" smtClean="0">
                <a:solidFill>
                  <a:srgbClr val="38761D"/>
                </a:solidFill>
                <a:latin typeface="Calibri"/>
                <a:ea typeface="Calibri"/>
                <a:cs typeface="Calibri"/>
                <a:sym typeface="Calibri"/>
              </a:rPr>
              <a:t>shared</a:t>
            </a:r>
            <a:r>
              <a:rPr lang="en-US" sz="2000" b="1" dirty="0" smtClean="0">
                <a:solidFill>
                  <a:srgbClr val="38761D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2000" b="1" dirty="0" smtClean="0">
                <a:solidFill>
                  <a:srgbClr val="38761D"/>
                </a:solidFill>
                <a:latin typeface="Calibri"/>
                <a:ea typeface="Calibri"/>
                <a:cs typeface="Calibri"/>
                <a:sym typeface="Calibri"/>
              </a:rPr>
              <a:t>virtual cluster</a:t>
            </a:r>
            <a:endParaRPr lang="en" sz="2000" b="1" dirty="0">
              <a:solidFill>
                <a:srgbClr val="38761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Shape 309"/>
          <p:cNvSpPr txBox="1"/>
          <p:nvPr/>
        </p:nvSpPr>
        <p:spPr>
          <a:xfrm>
            <a:off x="6570797" y="2342098"/>
            <a:ext cx="4827755" cy="629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ct val="55000"/>
              <a:buFont typeface="Arial"/>
              <a:buNone/>
            </a:pPr>
            <a:r>
              <a:rPr lang="en" sz="2000" b="1" dirty="0">
                <a:solidFill>
                  <a:srgbClr val="3C78D8"/>
                </a:solidFill>
                <a:latin typeface="Calibri"/>
                <a:ea typeface="Calibri"/>
                <a:cs typeface="Calibri"/>
                <a:sym typeface="Calibri"/>
              </a:rPr>
              <a:t>Small virtual </a:t>
            </a:r>
            <a:r>
              <a:rPr lang="en" sz="2000" b="1" dirty="0" smtClean="0">
                <a:solidFill>
                  <a:srgbClr val="3C78D8"/>
                </a:solidFill>
                <a:latin typeface="Calibri"/>
                <a:ea typeface="Calibri"/>
                <a:cs typeface="Calibri"/>
                <a:sym typeface="Calibri"/>
              </a:rPr>
              <a:t>clusters around </a:t>
            </a:r>
            <a:r>
              <a:rPr lang="en" sz="2000" b="1" dirty="0">
                <a:solidFill>
                  <a:srgbClr val="3C78D8"/>
                </a:solidFill>
                <a:latin typeface="Calibri"/>
                <a:ea typeface="Calibri"/>
                <a:cs typeface="Calibri"/>
                <a:sym typeface="Calibri"/>
              </a:rPr>
              <a:t>campus</a:t>
            </a:r>
          </a:p>
        </p:txBody>
      </p:sp>
      <p:sp>
        <p:nvSpPr>
          <p:cNvPr id="51" name="Shape 310"/>
          <p:cNvSpPr txBox="1"/>
          <p:nvPr/>
        </p:nvSpPr>
        <p:spPr>
          <a:xfrm>
            <a:off x="6570797" y="4998010"/>
            <a:ext cx="4697566" cy="629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ct val="55000"/>
              <a:buFont typeface="Arial"/>
              <a:buNone/>
            </a:pPr>
            <a:r>
              <a:rPr lang="en" sz="2000" b="1" dirty="0">
                <a:solidFill>
                  <a:srgbClr val="CC4125"/>
                </a:solidFill>
                <a:latin typeface="Calibri"/>
                <a:ea typeface="Calibri"/>
                <a:cs typeface="Calibri"/>
                <a:sym typeface="Calibri"/>
              </a:rPr>
              <a:t>Cloud </a:t>
            </a:r>
            <a:r>
              <a:rPr lang="en-US" sz="2000" b="1" dirty="0" smtClean="0">
                <a:solidFill>
                  <a:srgbClr val="CC4125"/>
                </a:solidFill>
                <a:latin typeface="Calibri"/>
                <a:ea typeface="Calibri"/>
                <a:cs typeface="Calibri"/>
                <a:sym typeface="Calibri"/>
              </a:rPr>
              <a:t>is preferred</a:t>
            </a:r>
            <a:endParaRPr lang="en" sz="2000" b="1" dirty="0">
              <a:solidFill>
                <a:srgbClr val="CC412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Shape 311"/>
          <p:cNvSpPr txBox="1"/>
          <p:nvPr/>
        </p:nvSpPr>
        <p:spPr>
          <a:xfrm>
            <a:off x="6570797" y="5895091"/>
            <a:ext cx="4697566" cy="629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ct val="55000"/>
              <a:buFont typeface="Arial"/>
              <a:buNone/>
            </a:pPr>
            <a:r>
              <a:rPr lang="en" sz="2000" b="1" dirty="0">
                <a:solidFill>
                  <a:srgbClr val="CC4125"/>
                </a:solidFill>
                <a:latin typeface="Calibri"/>
                <a:ea typeface="Calibri"/>
                <a:cs typeface="Calibri"/>
                <a:sym typeface="Calibri"/>
              </a:rPr>
              <a:t>Cloud </a:t>
            </a:r>
            <a:r>
              <a:rPr lang="en-US" sz="2000" b="1" dirty="0" smtClean="0">
                <a:solidFill>
                  <a:srgbClr val="CC4125"/>
                </a:solidFill>
                <a:latin typeface="Calibri"/>
                <a:ea typeface="Calibri"/>
                <a:cs typeface="Calibri"/>
                <a:sym typeface="Calibri"/>
              </a:rPr>
              <a:t>is </a:t>
            </a:r>
            <a:r>
              <a:rPr lang="en" sz="2000" b="1" dirty="0" smtClean="0">
                <a:solidFill>
                  <a:srgbClr val="CC4125"/>
                </a:solidFill>
                <a:latin typeface="Calibri"/>
                <a:ea typeface="Calibri"/>
                <a:cs typeface="Calibri"/>
                <a:sym typeface="Calibri"/>
              </a:rPr>
              <a:t>predominant</a:t>
            </a:r>
            <a:endParaRPr lang="en" sz="2000" b="1" dirty="0">
              <a:solidFill>
                <a:srgbClr val="CC412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1767204" y="1407566"/>
            <a:ext cx="9743614" cy="866981"/>
          </a:xfrm>
          <a:prstGeom prst="rect">
            <a:avLst/>
          </a:prstGeom>
          <a:noFill/>
          <a:ln w="3810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1772120" y="2280999"/>
            <a:ext cx="9743614" cy="866981"/>
          </a:xfrm>
          <a:prstGeom prst="rect">
            <a:avLst/>
          </a:prstGeom>
          <a:noFill/>
          <a:ln w="3810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1767204" y="3160166"/>
            <a:ext cx="9743614" cy="866981"/>
          </a:xfrm>
          <a:prstGeom prst="rect">
            <a:avLst/>
          </a:prstGeom>
          <a:noFill/>
          <a:ln w="3810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1772120" y="4033599"/>
            <a:ext cx="9743614" cy="866981"/>
          </a:xfrm>
          <a:prstGeom prst="rect">
            <a:avLst/>
          </a:prstGeom>
          <a:noFill/>
          <a:ln w="3810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1767204" y="4906416"/>
            <a:ext cx="9743614" cy="866981"/>
          </a:xfrm>
          <a:prstGeom prst="rect">
            <a:avLst/>
          </a:prstGeom>
          <a:noFill/>
          <a:ln w="3810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1772120" y="5779849"/>
            <a:ext cx="9743614" cy="866981"/>
          </a:xfrm>
          <a:prstGeom prst="rect">
            <a:avLst/>
          </a:prstGeom>
          <a:noFill/>
          <a:ln w="3810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00" name="Shape 298"/>
          <p:cNvSpPr txBox="1"/>
          <p:nvPr/>
        </p:nvSpPr>
        <p:spPr>
          <a:xfrm>
            <a:off x="1857238" y="4998010"/>
            <a:ext cx="4725899" cy="629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ct val="39285"/>
              <a:buFont typeface="Arial"/>
              <a:buNone/>
            </a:pPr>
            <a:r>
              <a:rPr lang="en" sz="2800" b="1" dirty="0">
                <a:solidFill>
                  <a:srgbClr val="CC4125"/>
                </a:solidFill>
                <a:latin typeface="Calibri"/>
                <a:ea typeface="Calibri"/>
                <a:cs typeface="Calibri"/>
                <a:sym typeface="Calibri"/>
              </a:rPr>
              <a:t>Cloud </a:t>
            </a:r>
            <a:r>
              <a:rPr lang="en-US" sz="2800" b="1" dirty="0" smtClean="0">
                <a:solidFill>
                  <a:srgbClr val="CC4125"/>
                </a:solidFill>
                <a:latin typeface="Calibri"/>
                <a:ea typeface="Calibri"/>
                <a:cs typeface="Calibri"/>
                <a:sym typeface="Calibri"/>
              </a:rPr>
              <a:t>First</a:t>
            </a:r>
            <a:endParaRPr lang="en" sz="2800" b="1" dirty="0">
              <a:solidFill>
                <a:srgbClr val="CC412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958485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10103"/>
          <a:stretch/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sp>
        <p:nvSpPr>
          <p:cNvPr id="3" name="Title 4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184506"/>
          </a:xfrm>
        </p:spPr>
        <p:txBody>
          <a:bodyPr>
            <a:normAutofit/>
          </a:bodyPr>
          <a:lstStyle/>
          <a:p>
            <a:pPr indent="-69850">
              <a:lnSpc>
                <a:spcPct val="115000"/>
              </a:lnSpc>
              <a:spcBef>
                <a:spcPts val="0"/>
              </a:spcBef>
            </a:pPr>
            <a:r>
              <a:rPr lang="en-US" sz="4000" b="1" i="1" dirty="0">
                <a:ea typeface="Open Sans"/>
                <a:cs typeface="Open Sans"/>
                <a:sym typeface="Open Sans"/>
              </a:rPr>
              <a:t>Our cloud computing strategy</a:t>
            </a:r>
            <a:r>
              <a:rPr lang="is-IS" sz="4000" b="1" i="1" dirty="0">
                <a:ea typeface="Open Sans"/>
                <a:cs typeface="Open Sans"/>
                <a:sym typeface="Open Sans"/>
              </a:rPr>
              <a:t>…</a:t>
            </a:r>
            <a:br>
              <a:rPr lang="is-IS" sz="4000" b="1" i="1" dirty="0">
                <a:ea typeface="Open Sans"/>
                <a:cs typeface="Open Sans"/>
                <a:sym typeface="Open Sans"/>
              </a:rPr>
            </a:br>
            <a:r>
              <a:rPr lang="is-IS" sz="4000" b="1" i="1" dirty="0">
                <a:ea typeface="Open Sans"/>
                <a:cs typeface="Open Sans"/>
                <a:sym typeface="Open Sans"/>
              </a:rPr>
              <a:t/>
            </a:r>
            <a:br>
              <a:rPr lang="is-IS" sz="4000" b="1" i="1" dirty="0">
                <a:ea typeface="Open Sans"/>
                <a:cs typeface="Open Sans"/>
                <a:sym typeface="Open Sans"/>
              </a:rPr>
            </a:br>
            <a:r>
              <a:rPr lang="en" b="1" dirty="0">
                <a:ea typeface="Open Sans"/>
                <a:cs typeface="Open Sans"/>
                <a:sym typeface="Open Sans"/>
              </a:rPr>
              <a:t>UH will adopt cloud computing services on</a:t>
            </a:r>
            <a:r>
              <a:rPr lang="en-US" b="1" dirty="0">
                <a:ea typeface="Open Sans"/>
                <a:cs typeface="Open Sans"/>
                <a:sym typeface="Open Sans"/>
              </a:rPr>
              <a:t/>
            </a:r>
            <a:br>
              <a:rPr lang="en-US" b="1" dirty="0">
                <a:ea typeface="Open Sans"/>
                <a:cs typeface="Open Sans"/>
                <a:sym typeface="Open Sans"/>
              </a:rPr>
            </a:br>
            <a:r>
              <a:rPr lang="en" b="1" dirty="0">
                <a:ea typeface="Open Sans"/>
                <a:cs typeface="Open Sans"/>
                <a:sym typeface="Open Sans"/>
              </a:rPr>
              <a:t>a case-by-case basis taking </a:t>
            </a:r>
            <a:r>
              <a:rPr lang="en" b="1" dirty="0" smtClean="0">
                <a:ea typeface="Open Sans"/>
                <a:cs typeface="Open Sans"/>
                <a:sym typeface="Open Sans"/>
              </a:rPr>
              <a:t>into</a:t>
            </a:r>
            <a:r>
              <a:rPr lang="en-US" b="1" dirty="0" smtClean="0">
                <a:ea typeface="Open Sans"/>
                <a:cs typeface="Open Sans"/>
                <a:sym typeface="Open Sans"/>
              </a:rPr>
              <a:t> </a:t>
            </a:r>
            <a:r>
              <a:rPr lang="en" b="1" dirty="0" smtClean="0">
                <a:ea typeface="Open Sans"/>
                <a:cs typeface="Open Sans"/>
                <a:sym typeface="Open Sans"/>
              </a:rPr>
              <a:t>account</a:t>
            </a:r>
            <a:r>
              <a:rPr lang="en-US" b="1" dirty="0" smtClean="0">
                <a:ea typeface="Open Sans"/>
                <a:cs typeface="Open Sans"/>
                <a:sym typeface="Open Sans"/>
              </a:rPr>
              <a:t/>
            </a:r>
            <a:br>
              <a:rPr lang="en-US" b="1" dirty="0" smtClean="0">
                <a:ea typeface="Open Sans"/>
                <a:cs typeface="Open Sans"/>
                <a:sym typeface="Open Sans"/>
              </a:rPr>
            </a:br>
            <a:r>
              <a:rPr lang="en" b="1" dirty="0" smtClean="0">
                <a:ea typeface="Open Sans"/>
                <a:cs typeface="Open Sans"/>
                <a:sym typeface="Open Sans"/>
              </a:rPr>
              <a:t>functional</a:t>
            </a:r>
            <a:r>
              <a:rPr lang="en" b="1" dirty="0">
                <a:ea typeface="Open Sans"/>
                <a:cs typeface="Open Sans"/>
                <a:sym typeface="Open Sans"/>
              </a:rPr>
              <a:t>, financial and logistical factors.</a:t>
            </a:r>
          </a:p>
        </p:txBody>
      </p:sp>
    </p:spTree>
    <p:extLst>
      <p:ext uri="{BB962C8B-B14F-4D97-AF65-F5344CB8AC3E}">
        <p14:creationId xmlns:p14="http://schemas.microsoft.com/office/powerpoint/2010/main" val="31847708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-Palatino Linotyp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-Palatino Linotyp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9111A70-0198-4F40-BEFB-ADDC651BCC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157</Words>
  <Application>Microsoft Macintosh PowerPoint</Application>
  <PresentationFormat>Custom</PresentationFormat>
  <Paragraphs>57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2_Office Theme</vt:lpstr>
      <vt:lpstr>  Cloud in Higher Education   Bill Wrobleski Director, Technology Infrastructure  wrob@hawaii.edu</vt:lpstr>
      <vt:lpstr>Cloud Benefits?</vt:lpstr>
      <vt:lpstr>Cloud Barriers?</vt:lpstr>
      <vt:lpstr>PowerPoint Presentation</vt:lpstr>
      <vt:lpstr>Cloud Maturity Model for Higher Ed</vt:lpstr>
      <vt:lpstr>Our cloud computing strategy…  UH will adopt cloud computing services on a case-by-case basis taking into account functional, financial and logistical factors.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2015-05-23T01:17:48Z</dcterms:created>
  <dcterms:modified xsi:type="dcterms:W3CDTF">2016-07-28T03:59:58Z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TC034605109991</vt:lpwstr>
  </property>
</Properties>
</file>